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1" r:id="rId2"/>
    <p:sldId id="1020" r:id="rId3"/>
    <p:sldId id="1021" r:id="rId4"/>
    <p:sldId id="1033" r:id="rId5"/>
    <p:sldId id="1022" r:id="rId6"/>
    <p:sldId id="1038" r:id="rId7"/>
    <p:sldId id="1035" r:id="rId8"/>
    <p:sldId id="1029" r:id="rId9"/>
    <p:sldId id="1023" r:id="rId10"/>
    <p:sldId id="1030" r:id="rId11"/>
    <p:sldId id="1031" r:id="rId12"/>
    <p:sldId id="1032" r:id="rId13"/>
    <p:sldId id="1024" r:id="rId14"/>
    <p:sldId id="1025" r:id="rId15"/>
    <p:sldId id="1026" r:id="rId16"/>
    <p:sldId id="1036" r:id="rId17"/>
    <p:sldId id="1039" r:id="rId18"/>
    <p:sldId id="1042" r:id="rId19"/>
    <p:sldId id="1040" r:id="rId20"/>
    <p:sldId id="1041" r:id="rId21"/>
    <p:sldId id="1027" r:id="rId22"/>
    <p:sldId id="103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2021" autoAdjust="0"/>
  </p:normalViewPr>
  <p:slideViewPr>
    <p:cSldViewPr snapToGrid="0">
      <p:cViewPr>
        <p:scale>
          <a:sx n="105" d="100"/>
          <a:sy n="105" d="100"/>
        </p:scale>
        <p:origin x="7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0EBC5-2577-4428-A322-327093F6289D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D5DE7-1E90-4984-83E4-3ADF32DD8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also put Seattle </a:t>
            </a:r>
            <a:r>
              <a:rPr lang="en-US" dirty="0" err="1"/>
              <a:t>Childrens</a:t>
            </a:r>
            <a:r>
              <a:rPr lang="en-US" dirty="0"/>
              <a:t> logo on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12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Presenters and experts connect (take a minute to allow them to share emails) I THINK WE SHOULD BE PART OF THEIR MEETINGS. MAYBE GET THEIR FIRST MEETING SET UP AT THIS MEETING.</a:t>
            </a:r>
          </a:p>
          <a:p>
            <a:endParaRPr lang="en-US" dirty="0"/>
          </a:p>
          <a:p>
            <a:r>
              <a:rPr lang="en-US" dirty="0"/>
              <a:t>Presenters notify LMB and CE when would like to present (general availability). CE then works with ACE to develop schedule and share with all </a:t>
            </a:r>
          </a:p>
          <a:p>
            <a:endParaRPr lang="en-US" dirty="0"/>
          </a:p>
          <a:p>
            <a:r>
              <a:rPr lang="en-US" dirty="0"/>
              <a:t>HIPRC experts provide presenters with resources, stats, content, materials to help develop presentation. LMB and CE available for support pulling everything together </a:t>
            </a:r>
          </a:p>
          <a:p>
            <a:endParaRPr lang="en-US" dirty="0"/>
          </a:p>
          <a:p>
            <a:r>
              <a:rPr lang="en-US" dirty="0"/>
              <a:t>LMB and CE will connect groups to paired intern for review and facilitation support</a:t>
            </a:r>
          </a:p>
          <a:p>
            <a:endParaRPr lang="en-US" dirty="0"/>
          </a:p>
          <a:p>
            <a:r>
              <a:rPr lang="en-US" dirty="0"/>
              <a:t>Presenters share draft presentation with LMB and CE for review </a:t>
            </a:r>
          </a:p>
          <a:p>
            <a:endParaRPr lang="en-US" dirty="0"/>
          </a:p>
          <a:p>
            <a:r>
              <a:rPr lang="en-US" dirty="0"/>
              <a:t>Presenters send Qs they would like students to answer during first week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Presenters and experts connect (take a minute to allow them to share emails)</a:t>
            </a:r>
          </a:p>
          <a:p>
            <a:endParaRPr lang="en-US" dirty="0"/>
          </a:p>
          <a:p>
            <a:r>
              <a:rPr lang="en-US" dirty="0"/>
              <a:t>Presenters notify LMB and CE when would like to present (general availability). CE then works with ACE to develop schedule and share with all </a:t>
            </a:r>
          </a:p>
          <a:p>
            <a:endParaRPr lang="en-US" dirty="0"/>
          </a:p>
          <a:p>
            <a:r>
              <a:rPr lang="en-US" dirty="0"/>
              <a:t>HIPRC experts provide presenters with resources, stats, content, materials to help develop presentation. LMB and CE available for support pulling everything together </a:t>
            </a:r>
          </a:p>
          <a:p>
            <a:endParaRPr lang="en-US" dirty="0"/>
          </a:p>
          <a:p>
            <a:r>
              <a:rPr lang="en-US" dirty="0"/>
              <a:t>LMB and CE will connect groups to paired intern for review and facilitation support</a:t>
            </a:r>
          </a:p>
          <a:p>
            <a:endParaRPr lang="en-US" dirty="0"/>
          </a:p>
          <a:p>
            <a:r>
              <a:rPr lang="en-US" dirty="0"/>
              <a:t>Presenters share draft presentation with LMB and CE for review </a:t>
            </a:r>
          </a:p>
          <a:p>
            <a:endParaRPr lang="en-US" dirty="0"/>
          </a:p>
          <a:p>
            <a:r>
              <a:rPr lang="en-US" dirty="0"/>
              <a:t>Presenters send Qs they would like students to answer during first week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79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Presenters and experts connect (take a minute to allow them to share emails)</a:t>
            </a:r>
          </a:p>
          <a:p>
            <a:endParaRPr lang="en-US" dirty="0"/>
          </a:p>
          <a:p>
            <a:r>
              <a:rPr lang="en-US" dirty="0"/>
              <a:t>Presenters notify LMB and CE when would like to present (general availability). CE then works with ACE to develop schedule and share with all </a:t>
            </a:r>
          </a:p>
          <a:p>
            <a:endParaRPr lang="en-US" dirty="0"/>
          </a:p>
          <a:p>
            <a:r>
              <a:rPr lang="en-US" dirty="0"/>
              <a:t>HIPRC experts provide presenters with resources, stats, content, materials to help develop presentation. LMB and CE available for support pulling everything together </a:t>
            </a:r>
          </a:p>
          <a:p>
            <a:endParaRPr lang="en-US" dirty="0"/>
          </a:p>
          <a:p>
            <a:r>
              <a:rPr lang="en-US" dirty="0"/>
              <a:t>LMB and CE will connect groups to paired intern for review and facilitation support</a:t>
            </a:r>
          </a:p>
          <a:p>
            <a:endParaRPr lang="en-US" dirty="0"/>
          </a:p>
          <a:p>
            <a:r>
              <a:rPr lang="en-US" dirty="0"/>
              <a:t>Presenters share draft presentation with LMB and CE for review </a:t>
            </a:r>
          </a:p>
          <a:p>
            <a:endParaRPr lang="en-US" dirty="0"/>
          </a:p>
          <a:p>
            <a:r>
              <a:rPr lang="en-US" dirty="0"/>
              <a:t>Presenters send Qs they would like students to answer during first week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33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Presenters and experts connect (take a minute to allow them to share emails)</a:t>
            </a:r>
          </a:p>
          <a:p>
            <a:endParaRPr lang="en-US" dirty="0"/>
          </a:p>
          <a:p>
            <a:r>
              <a:rPr lang="en-US" dirty="0"/>
              <a:t>Presenters notify LMB and CE when would like to present (general availability). CE then works with ACE to develop schedule and share with all </a:t>
            </a:r>
          </a:p>
          <a:p>
            <a:endParaRPr lang="en-US" dirty="0"/>
          </a:p>
          <a:p>
            <a:r>
              <a:rPr lang="en-US" dirty="0"/>
              <a:t>HIPRC experts provide presenters with resources, stats, content, materials to help develop presentation. LMB and CE available for support pulling everything together </a:t>
            </a:r>
          </a:p>
          <a:p>
            <a:endParaRPr lang="en-US" dirty="0"/>
          </a:p>
          <a:p>
            <a:r>
              <a:rPr lang="en-US" dirty="0"/>
              <a:t>LMB and CE will connect groups to paired intern for review and facilitation support</a:t>
            </a:r>
          </a:p>
          <a:p>
            <a:endParaRPr lang="en-US" dirty="0"/>
          </a:p>
          <a:p>
            <a:r>
              <a:rPr lang="en-US" dirty="0"/>
              <a:t>Presenters share draft presentation with LMB and CE for review </a:t>
            </a:r>
          </a:p>
          <a:p>
            <a:endParaRPr lang="en-US" dirty="0"/>
          </a:p>
          <a:p>
            <a:r>
              <a:rPr lang="en-US" dirty="0"/>
              <a:t>Presenters send Qs they would like students to answer during first week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8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Presenters and experts connect (take a minute to allow them to share emails)</a:t>
            </a:r>
          </a:p>
          <a:p>
            <a:endParaRPr lang="en-US" dirty="0"/>
          </a:p>
          <a:p>
            <a:r>
              <a:rPr lang="en-US" dirty="0"/>
              <a:t>Presenters notify LMB and CE when would like to present (general availability). CE then works with ACE to develop schedule and share with all </a:t>
            </a:r>
          </a:p>
          <a:p>
            <a:endParaRPr lang="en-US" dirty="0"/>
          </a:p>
          <a:p>
            <a:r>
              <a:rPr lang="en-US" dirty="0"/>
              <a:t>HIPRC experts provide presenters with resources, stats, content, materials to help develop presentation. LMB and CE available for support pulling everything together </a:t>
            </a:r>
          </a:p>
          <a:p>
            <a:endParaRPr lang="en-US" dirty="0"/>
          </a:p>
          <a:p>
            <a:r>
              <a:rPr lang="en-US" dirty="0"/>
              <a:t>LMB and CE will connect groups to paired intern for review and facilitation support</a:t>
            </a:r>
          </a:p>
          <a:p>
            <a:endParaRPr lang="en-US" dirty="0"/>
          </a:p>
          <a:p>
            <a:r>
              <a:rPr lang="en-US" dirty="0"/>
              <a:t>Presenters share draft presentation with LMB and CE for review </a:t>
            </a:r>
          </a:p>
          <a:p>
            <a:endParaRPr lang="en-US" dirty="0"/>
          </a:p>
          <a:p>
            <a:r>
              <a:rPr lang="en-US" dirty="0"/>
              <a:t>Presenters send Qs they would like students to answer during first week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1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July 2022 – one presentation a week – first week will be a presentation that will allow HIPRC to introduce topics and gather questions. One week will have two presentations in that week. Monday through Thursday – 9am – 12pm (would like to keep presentation days consistent if possible) </a:t>
            </a:r>
          </a:p>
          <a:p>
            <a:endParaRPr lang="en-US" dirty="0"/>
          </a:p>
          <a:p>
            <a:r>
              <a:rPr lang="en-US" dirty="0"/>
              <a:t>Presentation time determined by presenter. In person at Franklin High School </a:t>
            </a:r>
          </a:p>
          <a:p>
            <a:endParaRPr lang="en-US" dirty="0"/>
          </a:p>
          <a:p>
            <a:r>
              <a:rPr lang="en-US" dirty="0"/>
              <a:t>20 students – young men of color – rising 9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  <a:p>
            <a:endParaRPr lang="en-US" dirty="0"/>
          </a:p>
          <a:p>
            <a:r>
              <a:rPr lang="en-US" dirty="0"/>
              <a:t>July 29</a:t>
            </a:r>
            <a:r>
              <a:rPr lang="en-US" baseline="30000" dirty="0"/>
              <a:t>th</a:t>
            </a:r>
            <a:r>
              <a:rPr lang="en-US" dirty="0"/>
              <a:t> – last day celebration – life jacket and helmet giveaways (do not need to attend, but will share reminders at presentation 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July 2022 – one presentation a week – first week will be a presentation that will allow HIPRC to introduce topics and gather questions. One week will have two presentations in that week. Monday through Thursday – 9am – 12pm (would like to keep presentation days consistent if possible) </a:t>
            </a:r>
          </a:p>
          <a:p>
            <a:endParaRPr lang="en-US" dirty="0"/>
          </a:p>
          <a:p>
            <a:r>
              <a:rPr lang="en-US" dirty="0"/>
              <a:t>Presentation time determined by presenter. In person at Franklin High School </a:t>
            </a:r>
          </a:p>
          <a:p>
            <a:endParaRPr lang="en-US" dirty="0"/>
          </a:p>
          <a:p>
            <a:r>
              <a:rPr lang="en-US" dirty="0"/>
              <a:t>20 students – young men of color – rising 9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  <a:p>
            <a:endParaRPr lang="en-US" dirty="0"/>
          </a:p>
          <a:p>
            <a:r>
              <a:rPr lang="en-US" dirty="0"/>
              <a:t>July 29</a:t>
            </a:r>
            <a:r>
              <a:rPr lang="en-US" baseline="30000" dirty="0"/>
              <a:t>th</a:t>
            </a:r>
            <a:r>
              <a:rPr lang="en-US" dirty="0"/>
              <a:t> – last day celebration – life jacket and helmet giveaways (do not need to attend, but will share reminders at presentation 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8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July 2022 – one presentation a week – first week will be a presentation that will allow HIPRC to introduce topics and gather questions. One week will have two presentations in that week. Monday through Thursday – 9am – 12pm (would like to keep presentation days consistent if possible) </a:t>
            </a:r>
          </a:p>
          <a:p>
            <a:endParaRPr lang="en-US" dirty="0"/>
          </a:p>
          <a:p>
            <a:r>
              <a:rPr lang="en-US" dirty="0"/>
              <a:t>Presentation time determined by presenter. In person at Franklin High School </a:t>
            </a:r>
          </a:p>
          <a:p>
            <a:endParaRPr lang="en-US" dirty="0"/>
          </a:p>
          <a:p>
            <a:r>
              <a:rPr lang="en-US" dirty="0"/>
              <a:t>20 students – young men of color – rising 9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  <a:p>
            <a:endParaRPr lang="en-US" dirty="0"/>
          </a:p>
          <a:p>
            <a:r>
              <a:rPr lang="en-US" dirty="0"/>
              <a:t>July 29</a:t>
            </a:r>
            <a:r>
              <a:rPr lang="en-US" baseline="30000" dirty="0"/>
              <a:t>th</a:t>
            </a:r>
            <a:r>
              <a:rPr lang="en-US" dirty="0"/>
              <a:t> – last day celebration – life jacket and helmet giveaways (do not need to attend, but will share reminders at presentation 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91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HIPRC experts do not attend presentations </a:t>
            </a:r>
          </a:p>
          <a:p>
            <a:endParaRPr lang="en-US" dirty="0"/>
          </a:p>
          <a:p>
            <a:r>
              <a:rPr lang="en-US" dirty="0"/>
              <a:t>Will have the opportunity to be connected with an intern to facilitate presentation </a:t>
            </a:r>
          </a:p>
          <a:p>
            <a:endParaRPr lang="en-US" dirty="0"/>
          </a:p>
          <a:p>
            <a:r>
              <a:rPr lang="en-US" dirty="0"/>
              <a:t>LMB and CE available to pull presentations together, facilitate conversations and connections  with ACE Academy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0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69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facts but focus more on safety tips – facts why it is important but stories to make it relevant. </a:t>
            </a:r>
          </a:p>
          <a:p>
            <a:br>
              <a:rPr lang="en-US" dirty="0"/>
            </a:br>
            <a:r>
              <a:rPr lang="en-US" dirty="0"/>
              <a:t>slides are okay</a:t>
            </a:r>
          </a:p>
          <a:p>
            <a:endParaRPr lang="en-US" dirty="0"/>
          </a:p>
          <a:p>
            <a:r>
              <a:rPr lang="en-US" dirty="0"/>
              <a:t>Give handouts related to safety tips if possible</a:t>
            </a:r>
          </a:p>
          <a:p>
            <a:endParaRPr lang="en-US" dirty="0"/>
          </a:p>
          <a:p>
            <a:r>
              <a:rPr lang="en-US" dirty="0"/>
              <a:t>Presenters should share background and how you got here – education, where did you grow up, what were you like at their age </a:t>
            </a:r>
          </a:p>
          <a:p>
            <a:endParaRPr lang="en-US" dirty="0"/>
          </a:p>
          <a:p>
            <a:r>
              <a:rPr lang="en-US" dirty="0"/>
              <a:t>Use and identify stores that are relatable to students and their lived experience (young men of color, </a:t>
            </a:r>
            <a:r>
              <a:rPr lang="en-US" dirty="0" err="1"/>
              <a:t>seattle</a:t>
            </a:r>
            <a:r>
              <a:rPr lang="en-US" dirty="0"/>
              <a:t>, etc. ) </a:t>
            </a:r>
          </a:p>
          <a:p>
            <a:endParaRPr lang="en-US" dirty="0"/>
          </a:p>
          <a:p>
            <a:r>
              <a:rPr lang="en-US" dirty="0"/>
              <a:t>IPV presentation should mention / focus on social media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21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 out role plays in front of group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Watch a video (TV, movie clips)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 a survey (what do they know, what have they witnessed)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Trivia with a small prize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students ask and answer questions (anonymously)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Small group discussions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9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Presenters and experts connect (take a minute to allow them to share emails)</a:t>
            </a:r>
          </a:p>
          <a:p>
            <a:endParaRPr lang="en-US" dirty="0"/>
          </a:p>
          <a:p>
            <a:r>
              <a:rPr lang="en-US" dirty="0"/>
              <a:t>Presenters notify LMB and CE when would like to present (general availability). CE then works with ACE to develop schedule and share with all </a:t>
            </a:r>
          </a:p>
          <a:p>
            <a:endParaRPr lang="en-US" dirty="0"/>
          </a:p>
          <a:p>
            <a:r>
              <a:rPr lang="en-US" dirty="0"/>
              <a:t>HIPRC experts provide presenters with resources, stats, content, materials to help develop presentation. LMB and CE available for support pulling everything together </a:t>
            </a:r>
          </a:p>
          <a:p>
            <a:endParaRPr lang="en-US" dirty="0"/>
          </a:p>
          <a:p>
            <a:r>
              <a:rPr lang="en-US" dirty="0"/>
              <a:t>LMB and CE will connect groups to paired intern for review and facilitation support</a:t>
            </a:r>
          </a:p>
          <a:p>
            <a:endParaRPr lang="en-US" dirty="0"/>
          </a:p>
          <a:p>
            <a:r>
              <a:rPr lang="en-US" dirty="0"/>
              <a:t>Presenters share draft presentation with LMB and CE for review </a:t>
            </a:r>
          </a:p>
          <a:p>
            <a:endParaRPr lang="en-US" dirty="0"/>
          </a:p>
          <a:p>
            <a:r>
              <a:rPr lang="en-US" dirty="0"/>
              <a:t>Presenters send Qs they would like students to answer during first week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D5DE7-1E90-4984-83E4-3ADF32DD89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84" y="4357785"/>
            <a:ext cx="3045737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95676" y="1518824"/>
            <a:ext cx="92964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11" name="Picture 10" descr="W Logo_Purple_2685_HEX.png">
            <a:extLst>
              <a:ext uri="{FF2B5EF4-FFF2-40B4-BE49-F238E27FC236}">
                <a16:creationId xmlns:a16="http://schemas.microsoft.com/office/drawing/2014/main" id="{EC8B416B-3ECB-42F8-A473-3A5780B3BE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852" y="5949410"/>
            <a:ext cx="1828800" cy="92354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1C8A7AE-AD88-48D1-8CF8-73C8C47C32B7}"/>
              </a:ext>
            </a:extLst>
          </p:cNvPr>
          <p:cNvGrpSpPr/>
          <p:nvPr userDrawn="1"/>
        </p:nvGrpSpPr>
        <p:grpSpPr>
          <a:xfrm>
            <a:off x="9009622" y="235237"/>
            <a:ext cx="2750031" cy="923544"/>
            <a:chOff x="3019244" y="234130"/>
            <a:chExt cx="2008004" cy="899132"/>
          </a:xfrm>
        </p:grpSpPr>
        <p:pic>
          <p:nvPicPr>
            <p:cNvPr id="16" name="Picture 15" descr="Wordmark_center_Purple_HEX.png">
              <a:extLst>
                <a:ext uri="{FF2B5EF4-FFF2-40B4-BE49-F238E27FC236}">
                  <a16:creationId xmlns:a16="http://schemas.microsoft.com/office/drawing/2014/main" id="{7B6D95E9-6BD4-446A-BC01-8056D992A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9244" y="997998"/>
              <a:ext cx="2008004" cy="135264"/>
            </a:xfrm>
            <a:prstGeom prst="rect">
              <a:avLst/>
            </a:prstGeom>
          </p:spPr>
        </p:pic>
        <p:pic>
          <p:nvPicPr>
            <p:cNvPr id="17" name="Picture 16" descr="Text&#10;&#10;Description automatically generated">
              <a:extLst>
                <a:ext uri="{FF2B5EF4-FFF2-40B4-BE49-F238E27FC236}">
                  <a16:creationId xmlns:a16="http://schemas.microsoft.com/office/drawing/2014/main" id="{6A87983E-8702-4649-97DC-9CB292D11C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019244" y="234130"/>
              <a:ext cx="2008004" cy="6877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373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4" y="2320240"/>
            <a:ext cx="10929485" cy="416625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95676" y="1730667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33" y="1437805"/>
            <a:ext cx="1810912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5675" y="371511"/>
            <a:ext cx="1091288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6DB2AB0-BF1D-4748-B577-16942E6ECA25}"/>
              </a:ext>
            </a:extLst>
          </p:cNvPr>
          <p:cNvGrpSpPr/>
          <p:nvPr userDrawn="1"/>
        </p:nvGrpSpPr>
        <p:grpSpPr>
          <a:xfrm>
            <a:off x="9966199" y="193109"/>
            <a:ext cx="1941424" cy="651989"/>
            <a:chOff x="3019244" y="234130"/>
            <a:chExt cx="2008004" cy="899132"/>
          </a:xfrm>
        </p:grpSpPr>
        <p:pic>
          <p:nvPicPr>
            <p:cNvPr id="20" name="Picture 19" descr="Wordmark_center_Purple_HEX.png">
              <a:extLst>
                <a:ext uri="{FF2B5EF4-FFF2-40B4-BE49-F238E27FC236}">
                  <a16:creationId xmlns:a16="http://schemas.microsoft.com/office/drawing/2014/main" id="{D980E248-D19B-4286-A1E2-FD95E3789D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9244" y="997998"/>
              <a:ext cx="2008004" cy="135264"/>
            </a:xfrm>
            <a:prstGeom prst="rect">
              <a:avLst/>
            </a:prstGeom>
          </p:spPr>
        </p:pic>
        <p:pic>
          <p:nvPicPr>
            <p:cNvPr id="21" name="Picture 20" descr="Text&#10;&#10;Description automatically generated">
              <a:extLst>
                <a:ext uri="{FF2B5EF4-FFF2-40B4-BE49-F238E27FC236}">
                  <a16:creationId xmlns:a16="http://schemas.microsoft.com/office/drawing/2014/main" id="{0E1FE588-BCE1-46C5-B36F-1F3237D46F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019244" y="234130"/>
              <a:ext cx="2008004" cy="6877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052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3" y="1736725"/>
            <a:ext cx="10928280" cy="4749764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33" y="1437805"/>
            <a:ext cx="1810912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5675" y="371511"/>
            <a:ext cx="1091167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BD0776A-9C4E-4758-A45F-271E40AC677E}"/>
              </a:ext>
            </a:extLst>
          </p:cNvPr>
          <p:cNvGrpSpPr/>
          <p:nvPr userDrawn="1"/>
        </p:nvGrpSpPr>
        <p:grpSpPr>
          <a:xfrm>
            <a:off x="9966199" y="193109"/>
            <a:ext cx="1941424" cy="651989"/>
            <a:chOff x="3019244" y="234130"/>
            <a:chExt cx="2008004" cy="899132"/>
          </a:xfrm>
        </p:grpSpPr>
        <p:pic>
          <p:nvPicPr>
            <p:cNvPr id="14" name="Picture 13" descr="Wordmark_center_Purple_HEX.png">
              <a:extLst>
                <a:ext uri="{FF2B5EF4-FFF2-40B4-BE49-F238E27FC236}">
                  <a16:creationId xmlns:a16="http://schemas.microsoft.com/office/drawing/2014/main" id="{BFF40102-8348-445F-979E-70F6E9DABA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9244" y="997998"/>
              <a:ext cx="2008004" cy="135264"/>
            </a:xfrm>
            <a:prstGeom prst="rect">
              <a:avLst/>
            </a:prstGeom>
          </p:spPr>
        </p:pic>
        <p:pic>
          <p:nvPicPr>
            <p:cNvPr id="15" name="Picture 14" descr="Text&#10;&#10;Description automatically generated">
              <a:extLst>
                <a:ext uri="{FF2B5EF4-FFF2-40B4-BE49-F238E27FC236}">
                  <a16:creationId xmlns:a16="http://schemas.microsoft.com/office/drawing/2014/main" id="{2B914E3E-6DAC-4A96-B290-90BB7976C4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019244" y="234130"/>
              <a:ext cx="2008004" cy="6877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020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1022351" y="1736725"/>
            <a:ext cx="10695516" cy="4749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33" y="1437805"/>
            <a:ext cx="1810912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5675" y="371511"/>
            <a:ext cx="10822192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650123-B95F-468C-868A-CA43F5885648}"/>
              </a:ext>
            </a:extLst>
          </p:cNvPr>
          <p:cNvGrpSpPr/>
          <p:nvPr userDrawn="1"/>
        </p:nvGrpSpPr>
        <p:grpSpPr>
          <a:xfrm>
            <a:off x="9966199" y="193109"/>
            <a:ext cx="1941424" cy="651989"/>
            <a:chOff x="3019244" y="234130"/>
            <a:chExt cx="2008004" cy="899132"/>
          </a:xfrm>
        </p:grpSpPr>
        <p:pic>
          <p:nvPicPr>
            <p:cNvPr id="13" name="Picture 12" descr="Wordmark_center_Purple_HEX.png">
              <a:extLst>
                <a:ext uri="{FF2B5EF4-FFF2-40B4-BE49-F238E27FC236}">
                  <a16:creationId xmlns:a16="http://schemas.microsoft.com/office/drawing/2014/main" id="{C24DD2E9-914C-4684-B876-74C90A61EA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9244" y="997998"/>
              <a:ext cx="2008004" cy="135264"/>
            </a:xfrm>
            <a:prstGeom prst="rect">
              <a:avLst/>
            </a:prstGeom>
          </p:spPr>
        </p:pic>
        <p:pic>
          <p:nvPicPr>
            <p:cNvPr id="14" name="Picture 13" descr="Text&#10;&#10;Description automatically generated">
              <a:extLst>
                <a:ext uri="{FF2B5EF4-FFF2-40B4-BE49-F238E27FC236}">
                  <a16:creationId xmlns:a16="http://schemas.microsoft.com/office/drawing/2014/main" id="{9F207843-B746-4761-9F82-7E483E74B6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019244" y="234130"/>
              <a:ext cx="2008004" cy="6877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389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11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316750-EC12-46AE-9DE3-05C9F537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HIPRC &amp; ACE Academy</a:t>
            </a:r>
            <a:br>
              <a:rPr lang="en-US" sz="4000" b="0" dirty="0"/>
            </a:br>
            <a:r>
              <a:rPr lang="en-US" sz="4000" b="0" dirty="0"/>
              <a:t>Kickoff Meeting </a:t>
            </a:r>
          </a:p>
        </p:txBody>
      </p:sp>
    </p:spTree>
    <p:extLst>
      <p:ext uri="{BB962C8B-B14F-4D97-AF65-F5344CB8AC3E}">
        <p14:creationId xmlns:p14="http://schemas.microsoft.com/office/powerpoint/2010/main" val="394050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5715" y="1857375"/>
            <a:ext cx="8184664" cy="4629115"/>
          </a:xfrm>
        </p:spPr>
        <p:txBody>
          <a:bodyPr/>
          <a:lstStyle/>
          <a:p>
            <a:pPr lvl="0"/>
            <a:r>
              <a:rPr lang="en-US" sz="4000" b="0" dirty="0"/>
              <a:t>Suicide Prevention </a:t>
            </a:r>
          </a:p>
          <a:p>
            <a:pPr lvl="1"/>
            <a:r>
              <a:rPr lang="en-US" sz="3600" b="0" dirty="0"/>
              <a:t> Presenter – Dr. Jeffery Greene, Seattle Children’s </a:t>
            </a:r>
          </a:p>
          <a:p>
            <a:pPr lvl="1"/>
            <a:r>
              <a:rPr lang="en-US" sz="3600" b="0" dirty="0"/>
              <a:t> HIPRC content experts – Amy Gallagher, MPH and Dr. Laura Prater</a:t>
            </a:r>
          </a:p>
          <a:p>
            <a:pPr lvl="0"/>
            <a:endParaRPr lang="en-US" sz="36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Presentation Pairs</a:t>
            </a:r>
          </a:p>
        </p:txBody>
      </p:sp>
    </p:spTree>
    <p:extLst>
      <p:ext uri="{BB962C8B-B14F-4D97-AF65-F5344CB8AC3E}">
        <p14:creationId xmlns:p14="http://schemas.microsoft.com/office/powerpoint/2010/main" val="323479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5715" y="1857375"/>
            <a:ext cx="8184664" cy="4629115"/>
          </a:xfrm>
        </p:spPr>
        <p:txBody>
          <a:bodyPr/>
          <a:lstStyle/>
          <a:p>
            <a:pPr lvl="0"/>
            <a:r>
              <a:rPr lang="en-US" sz="4000" b="0" dirty="0"/>
              <a:t>Drowning Prevention</a:t>
            </a:r>
          </a:p>
          <a:p>
            <a:pPr lvl="1"/>
            <a:r>
              <a:rPr lang="en-US" sz="3600" b="0" dirty="0"/>
              <a:t> Presenter – </a:t>
            </a:r>
            <a:r>
              <a:rPr lang="en-US" sz="3600" b="0" dirty="0" err="1"/>
              <a:t>Micheal</a:t>
            </a:r>
            <a:r>
              <a:rPr lang="en-US" sz="3600" b="0" dirty="0"/>
              <a:t> Laughlin, UW Tacoma MEDEX</a:t>
            </a:r>
          </a:p>
          <a:p>
            <a:pPr lvl="1"/>
            <a:r>
              <a:rPr lang="en-US" sz="3600" b="0" dirty="0"/>
              <a:t> Seattle </a:t>
            </a:r>
            <a:r>
              <a:rPr lang="en-US" sz="3600" b="0" dirty="0" err="1"/>
              <a:t>Childrens</a:t>
            </a:r>
            <a:r>
              <a:rPr lang="en-US" sz="3600" b="0" dirty="0"/>
              <a:t> content expert – Isabell Sakamoto, MS</a:t>
            </a:r>
          </a:p>
          <a:p>
            <a:pPr lvl="0"/>
            <a:endParaRPr lang="en-US" sz="36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Presentation Pairs</a:t>
            </a:r>
          </a:p>
        </p:txBody>
      </p:sp>
    </p:spTree>
    <p:extLst>
      <p:ext uri="{BB962C8B-B14F-4D97-AF65-F5344CB8AC3E}">
        <p14:creationId xmlns:p14="http://schemas.microsoft.com/office/powerpoint/2010/main" val="62175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5715" y="1857375"/>
            <a:ext cx="8184664" cy="4629115"/>
          </a:xfrm>
        </p:spPr>
        <p:txBody>
          <a:bodyPr/>
          <a:lstStyle/>
          <a:p>
            <a:pPr lvl="0"/>
            <a:r>
              <a:rPr lang="en-US" sz="4000" b="0" dirty="0"/>
              <a:t>Gun Violence</a:t>
            </a:r>
          </a:p>
          <a:p>
            <a:pPr lvl="1"/>
            <a:r>
              <a:rPr lang="en-US" sz="3600" b="0" dirty="0"/>
              <a:t> Presenters – Dr. Angele </a:t>
            </a:r>
            <a:r>
              <a:rPr lang="en-US" sz="3600" b="0" dirty="0" err="1"/>
              <a:t>Theard</a:t>
            </a:r>
            <a:r>
              <a:rPr lang="en-US" sz="3600" b="0" dirty="0"/>
              <a:t> (HIPRC) and Dr. </a:t>
            </a:r>
            <a:r>
              <a:rPr lang="en-US" sz="3600" b="0" dirty="0" err="1"/>
              <a:t>Thabiti</a:t>
            </a:r>
            <a:r>
              <a:rPr lang="en-US" sz="3600" b="0" dirty="0"/>
              <a:t> Lewis (WSU Vancouver) </a:t>
            </a:r>
          </a:p>
          <a:p>
            <a:pPr lvl="1"/>
            <a:r>
              <a:rPr lang="en-US" sz="3600" b="0" dirty="0"/>
              <a:t>HIPRC content expert – Dr. Erin Morgan </a:t>
            </a:r>
          </a:p>
          <a:p>
            <a:pPr lvl="0"/>
            <a:endParaRPr lang="en-US" sz="36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Presentation Pairs</a:t>
            </a:r>
          </a:p>
        </p:txBody>
      </p:sp>
    </p:spTree>
    <p:extLst>
      <p:ext uri="{BB962C8B-B14F-4D97-AF65-F5344CB8AC3E}">
        <p14:creationId xmlns:p14="http://schemas.microsoft.com/office/powerpoint/2010/main" val="142068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661431"/>
            <a:ext cx="10497260" cy="4629115"/>
          </a:xfrm>
        </p:spPr>
        <p:txBody>
          <a:bodyPr/>
          <a:lstStyle/>
          <a:p>
            <a:pPr lvl="0"/>
            <a:r>
              <a:rPr lang="en-US" sz="3600" b="0" dirty="0"/>
              <a:t>Start the presentation sharing who you are, your background and how you got to your current position </a:t>
            </a:r>
          </a:p>
          <a:p>
            <a:pPr lvl="0"/>
            <a:r>
              <a:rPr lang="en-US" sz="3600" b="0" dirty="0"/>
              <a:t>Bring stories relatable to the students and their lived experience </a:t>
            </a:r>
          </a:p>
          <a:p>
            <a:r>
              <a:rPr lang="en-US" sz="3600" b="0" dirty="0"/>
              <a:t>Share why the topic is important to the students</a:t>
            </a:r>
          </a:p>
          <a:p>
            <a:r>
              <a:rPr lang="en-US" sz="3600" b="0" dirty="0"/>
              <a:t>Focus on safety tips</a:t>
            </a:r>
          </a:p>
          <a:p>
            <a:pPr lvl="0"/>
            <a:endParaRPr lang="en-US" sz="40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Presentation Tips and Best Practices </a:t>
            </a:r>
          </a:p>
        </p:txBody>
      </p:sp>
    </p:spTree>
    <p:extLst>
      <p:ext uri="{BB962C8B-B14F-4D97-AF65-F5344CB8AC3E}">
        <p14:creationId xmlns:p14="http://schemas.microsoft.com/office/powerpoint/2010/main" val="3763797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530803"/>
            <a:ext cx="8184664" cy="4629115"/>
          </a:xfrm>
        </p:spPr>
        <p:txBody>
          <a:bodyPr/>
          <a:lstStyle/>
          <a:p>
            <a:pPr lvl="0"/>
            <a:r>
              <a:rPr lang="en-US" sz="4000" b="0" dirty="0"/>
              <a:t>Interactive and fun</a:t>
            </a:r>
          </a:p>
          <a:p>
            <a:pPr lvl="1"/>
            <a:r>
              <a:rPr lang="en-US" sz="3000" b="0" dirty="0"/>
              <a:t>Ice breaker</a:t>
            </a:r>
          </a:p>
          <a:p>
            <a:pPr lvl="1"/>
            <a:r>
              <a:rPr lang="en-US" sz="3000" b="0" dirty="0"/>
              <a:t>Role plays</a:t>
            </a:r>
          </a:p>
          <a:p>
            <a:pPr lvl="1"/>
            <a:r>
              <a:rPr lang="en-US" sz="3000" b="0" dirty="0"/>
              <a:t>Video clips</a:t>
            </a:r>
          </a:p>
          <a:p>
            <a:pPr lvl="1"/>
            <a:r>
              <a:rPr lang="en-US" sz="3000" b="0" dirty="0"/>
              <a:t>Surveys</a:t>
            </a:r>
          </a:p>
          <a:p>
            <a:pPr lvl="1"/>
            <a:r>
              <a:rPr lang="en-US" sz="3000" b="0" dirty="0"/>
              <a:t>Trivia with prizes</a:t>
            </a:r>
          </a:p>
          <a:p>
            <a:pPr lvl="1"/>
            <a:r>
              <a:rPr lang="en-US" sz="3000" b="0" dirty="0"/>
              <a:t>Q&amp;A</a:t>
            </a:r>
          </a:p>
          <a:p>
            <a:pPr lvl="1"/>
            <a:r>
              <a:rPr lang="en-US" sz="3000" b="0" dirty="0"/>
              <a:t>Small group discussions</a:t>
            </a:r>
          </a:p>
          <a:p>
            <a:pPr lvl="1"/>
            <a:r>
              <a:rPr lang="en-US" sz="3000" b="0" dirty="0"/>
              <a:t>What other tips and ideas do you have?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Presentation Tips and Best Practices </a:t>
            </a:r>
          </a:p>
        </p:txBody>
      </p:sp>
    </p:spTree>
    <p:extLst>
      <p:ext uri="{BB962C8B-B14F-4D97-AF65-F5344CB8AC3E}">
        <p14:creationId xmlns:p14="http://schemas.microsoft.com/office/powerpoint/2010/main" val="2101122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4" y="1857374"/>
            <a:ext cx="10362875" cy="4629115"/>
          </a:xfrm>
        </p:spPr>
        <p:txBody>
          <a:bodyPr/>
          <a:lstStyle/>
          <a:p>
            <a:pPr lvl="0"/>
            <a:r>
              <a:rPr lang="en-US" sz="4000" b="0" dirty="0"/>
              <a:t> July 12 or 14, 9 am to Noon</a:t>
            </a:r>
          </a:p>
          <a:p>
            <a:r>
              <a:rPr lang="en-US" sz="4000" b="0" dirty="0"/>
              <a:t> July 19 or 21, 9 am to Noon</a:t>
            </a:r>
          </a:p>
          <a:p>
            <a:r>
              <a:rPr lang="en-US" sz="4000" b="0" dirty="0"/>
              <a:t> July 26 or 28, 9 am to Noon</a:t>
            </a:r>
          </a:p>
          <a:p>
            <a:pPr lvl="0"/>
            <a:endParaRPr lang="en-US" sz="4000" b="0" dirty="0"/>
          </a:p>
          <a:p>
            <a:pPr lvl="0"/>
            <a:r>
              <a:rPr lang="en-US" sz="4000" b="0" dirty="0"/>
              <a:t>Please put all dates that work for you in the chat,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Next Steps: What dates can you present?</a:t>
            </a:r>
          </a:p>
        </p:txBody>
      </p:sp>
    </p:spTree>
    <p:extLst>
      <p:ext uri="{BB962C8B-B14F-4D97-AF65-F5344CB8AC3E}">
        <p14:creationId xmlns:p14="http://schemas.microsoft.com/office/powerpoint/2010/main" val="1096215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718226"/>
            <a:ext cx="10362875" cy="4629115"/>
          </a:xfrm>
        </p:spPr>
        <p:txBody>
          <a:bodyPr/>
          <a:lstStyle/>
          <a:p>
            <a:pPr lvl="0"/>
            <a:r>
              <a:rPr lang="en-US" sz="3200" b="0" dirty="0"/>
              <a:t>Presenters and content experts meet to plan the presentation (HIPRC Outreach will join to support)</a:t>
            </a:r>
          </a:p>
          <a:p>
            <a:pPr lvl="0"/>
            <a:r>
              <a:rPr lang="en-US" sz="3200" b="0" dirty="0"/>
              <a:t>HIPRC content experts share resources, materials </a:t>
            </a:r>
          </a:p>
          <a:p>
            <a:pPr lvl="0"/>
            <a:r>
              <a:rPr lang="en-US" sz="3200" b="0" dirty="0"/>
              <a:t>Both HIPRC content experts and presenters create content for slides and presentation</a:t>
            </a:r>
          </a:p>
          <a:p>
            <a:pPr lvl="0"/>
            <a:r>
              <a:rPr lang="en-US" sz="3200" b="0" dirty="0"/>
              <a:t>HIPRC Outreach assists with finding additional resources, creating final presentation</a:t>
            </a:r>
          </a:p>
          <a:p>
            <a:pPr lvl="0"/>
            <a:r>
              <a:rPr lang="en-US" sz="3200" b="0" dirty="0"/>
              <a:t>Complete draft presentation by July 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558252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718226"/>
            <a:ext cx="10362875" cy="4629115"/>
          </a:xfrm>
        </p:spPr>
        <p:txBody>
          <a:bodyPr/>
          <a:lstStyle/>
          <a:p>
            <a:pPr lvl="0"/>
            <a:r>
              <a:rPr lang="en-US" sz="3600" b="0" dirty="0"/>
              <a:t>HIPRC Outreach shares </a:t>
            </a:r>
            <a:r>
              <a:rPr lang="en-US" sz="3600" b="0" dirty="0" err="1"/>
              <a:t>Powerpoint</a:t>
            </a:r>
            <a:r>
              <a:rPr lang="en-US" sz="3600" b="0" dirty="0"/>
              <a:t> and proposed content with Chris Rossman, ACE Academy Program Director </a:t>
            </a:r>
          </a:p>
          <a:p>
            <a:pPr lvl="0"/>
            <a:r>
              <a:rPr lang="en-US" sz="3600" b="0" dirty="0"/>
              <a:t>Chris provides feedback to presenter/s</a:t>
            </a:r>
          </a:p>
          <a:p>
            <a:pPr lvl="0"/>
            <a:r>
              <a:rPr lang="en-US" sz="3600" b="0" dirty="0"/>
              <a:t>HIPRC Outreach supports revisions, finalizes presentation materials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984859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718226"/>
            <a:ext cx="10362875" cy="4629115"/>
          </a:xfrm>
        </p:spPr>
        <p:txBody>
          <a:bodyPr/>
          <a:lstStyle/>
          <a:p>
            <a:pPr lvl="0"/>
            <a:r>
              <a:rPr lang="en-US" sz="3600" b="0" dirty="0"/>
              <a:t> Week of July 5: Interns can give brief presentation about the injury/violence prevention topics and ask students to write down their questions about your topic.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For Discussion</a:t>
            </a:r>
          </a:p>
        </p:txBody>
      </p:sp>
    </p:spTree>
    <p:extLst>
      <p:ext uri="{BB962C8B-B14F-4D97-AF65-F5344CB8AC3E}">
        <p14:creationId xmlns:p14="http://schemas.microsoft.com/office/powerpoint/2010/main" val="2521239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718226"/>
            <a:ext cx="10362875" cy="4629115"/>
          </a:xfrm>
        </p:spPr>
        <p:txBody>
          <a:bodyPr/>
          <a:lstStyle/>
          <a:p>
            <a:pPr lvl="0"/>
            <a:r>
              <a:rPr lang="en-US" sz="3200" b="0" dirty="0"/>
              <a:t> ACE Academy and HIPRC collaborate on series about injury and violence prevention</a:t>
            </a:r>
          </a:p>
          <a:p>
            <a:pPr lvl="0"/>
            <a:r>
              <a:rPr lang="en-US" sz="3200" b="0" dirty="0"/>
              <a:t>What the topics will be</a:t>
            </a:r>
          </a:p>
          <a:p>
            <a:pPr lvl="0"/>
            <a:r>
              <a:rPr lang="en-US" sz="3200" b="0" dirty="0"/>
              <a:t>Who will be coming – pictures and current job roles</a:t>
            </a:r>
          </a:p>
          <a:p>
            <a:pPr lvl="0"/>
            <a:r>
              <a:rPr lang="en-US" sz="3200" b="0" dirty="0"/>
              <a:t>HIPRC would like to learn from the students</a:t>
            </a:r>
          </a:p>
          <a:p>
            <a:pPr lvl="1"/>
            <a:r>
              <a:rPr lang="en-US" sz="2800" b="0" dirty="0"/>
              <a:t>What is one question you have about prevention of each of the topics</a:t>
            </a:r>
          </a:p>
          <a:p>
            <a:pPr lvl="1"/>
            <a:r>
              <a:rPr lang="en-US" sz="2800" b="0" dirty="0"/>
              <a:t>What would you like to learn about these amazing presenters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Ideas for the Introductory Presentation – Need your feedback and other ideas</a:t>
            </a:r>
          </a:p>
        </p:txBody>
      </p:sp>
    </p:spTree>
    <p:extLst>
      <p:ext uri="{BB962C8B-B14F-4D97-AF65-F5344CB8AC3E}">
        <p14:creationId xmlns:p14="http://schemas.microsoft.com/office/powerpoint/2010/main" val="206201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571626"/>
            <a:ext cx="8184664" cy="4629115"/>
          </a:xfrm>
        </p:spPr>
        <p:txBody>
          <a:bodyPr/>
          <a:lstStyle/>
          <a:p>
            <a:pPr lvl="0"/>
            <a:r>
              <a:rPr lang="en-US" sz="4000" b="0" dirty="0"/>
              <a:t>Welcome and introductions</a:t>
            </a:r>
          </a:p>
          <a:p>
            <a:pPr lvl="0"/>
            <a:r>
              <a:rPr lang="en-US" sz="4000" b="0" dirty="0"/>
              <a:t>Overview of opportunity </a:t>
            </a:r>
          </a:p>
          <a:p>
            <a:pPr lvl="0"/>
            <a:r>
              <a:rPr lang="en-US" sz="4000" b="0" dirty="0"/>
              <a:t>Presentation pairs</a:t>
            </a:r>
          </a:p>
          <a:p>
            <a:pPr lvl="0"/>
            <a:r>
              <a:rPr lang="en-US" sz="4000" b="0" dirty="0"/>
              <a:t>Tips and best practices</a:t>
            </a:r>
          </a:p>
          <a:p>
            <a:pPr lvl="0"/>
            <a:r>
              <a:rPr lang="en-US" sz="4000" b="0" dirty="0"/>
              <a:t>Next steps</a:t>
            </a:r>
          </a:p>
          <a:p>
            <a:pPr lvl="0"/>
            <a:r>
              <a:rPr lang="en-US" sz="4000" b="0" dirty="0"/>
              <a:t>Questions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039307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718226"/>
            <a:ext cx="10362875" cy="4629115"/>
          </a:xfrm>
        </p:spPr>
        <p:txBody>
          <a:bodyPr/>
          <a:lstStyle/>
          <a:p>
            <a:pPr lvl="0"/>
            <a:endParaRPr lang="en-US" sz="3600" b="0" dirty="0"/>
          </a:p>
          <a:p>
            <a:pPr lvl="0"/>
            <a:r>
              <a:rPr lang="en-US" sz="3600" b="0" dirty="0"/>
              <a:t>How should we evaluate the presentations?</a:t>
            </a:r>
          </a:p>
          <a:p>
            <a:pPr lvl="1"/>
            <a:r>
              <a:rPr lang="en-US" sz="2800" b="0" dirty="0"/>
              <a:t>From ACE Academy’s perspective</a:t>
            </a:r>
          </a:p>
          <a:p>
            <a:pPr lvl="1"/>
            <a:r>
              <a:rPr lang="en-US" sz="2800" b="0" dirty="0"/>
              <a:t>From the students’ perspective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424832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316750-EC12-46AE-9DE3-05C9F537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Questions?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1A542A-1850-DF27-9D25-DBB19272826B}"/>
              </a:ext>
            </a:extLst>
          </p:cNvPr>
          <p:cNvSpPr txBox="1"/>
          <p:nvPr/>
        </p:nvSpPr>
        <p:spPr>
          <a:xfrm>
            <a:off x="895676" y="5049119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/>
              <a:t>Contact information:</a:t>
            </a:r>
            <a:br>
              <a:rPr lang="en-US" sz="2400" b="0" dirty="0"/>
            </a:br>
            <a:r>
              <a:rPr lang="en-US" sz="2400" b="0" dirty="0"/>
              <a:t>Christine Ector – </a:t>
            </a:r>
            <a:r>
              <a:rPr lang="en-US" sz="2400" b="0" dirty="0" err="1"/>
              <a:t>cector@uw.edu</a:t>
            </a:r>
            <a:br>
              <a:rPr lang="en-US" sz="2400" b="0" dirty="0"/>
            </a:br>
            <a:r>
              <a:rPr lang="en-US" sz="2400" b="0" dirty="0"/>
              <a:t>Laura-Mae Baldwin – </a:t>
            </a:r>
            <a:r>
              <a:rPr lang="en-US" sz="2400" b="0" dirty="0" err="1"/>
              <a:t>lmb@uw.edu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604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316750-EC12-46AE-9DE3-05C9F537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Share what you are thinking for your presentations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265754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857374"/>
            <a:ext cx="10105700" cy="4629115"/>
          </a:xfrm>
        </p:spPr>
        <p:txBody>
          <a:bodyPr/>
          <a:lstStyle/>
          <a:p>
            <a:pPr marL="0" lvl="0" indent="0">
              <a:buNone/>
            </a:pPr>
            <a:r>
              <a:rPr lang="en-US" sz="5400" b="0" dirty="0"/>
              <a:t>For supporting this opportunity with the ACE Academy!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348496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857374"/>
            <a:ext cx="10282398" cy="4431459"/>
          </a:xfrm>
        </p:spPr>
        <p:txBody>
          <a:bodyPr/>
          <a:lstStyle/>
          <a:p>
            <a:pPr lvl="0"/>
            <a:r>
              <a:rPr lang="en-US" sz="4000" b="0" dirty="0"/>
              <a:t>Name </a:t>
            </a:r>
          </a:p>
          <a:p>
            <a:pPr lvl="0"/>
            <a:r>
              <a:rPr lang="en-US" sz="4000" b="0" dirty="0"/>
              <a:t>Background, including teaching</a:t>
            </a:r>
          </a:p>
          <a:p>
            <a:pPr lvl="0"/>
            <a:r>
              <a:rPr lang="en-US" sz="4000" b="0" dirty="0"/>
              <a:t>Any experience with middle schoolers?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285791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689423"/>
            <a:ext cx="9932844" cy="4629115"/>
          </a:xfrm>
        </p:spPr>
        <p:txBody>
          <a:bodyPr/>
          <a:lstStyle/>
          <a:p>
            <a:pPr lvl="0"/>
            <a:r>
              <a:rPr lang="en-US" sz="3600" b="0" dirty="0"/>
              <a:t>July 2022</a:t>
            </a:r>
          </a:p>
          <a:p>
            <a:pPr lvl="0"/>
            <a:r>
              <a:rPr lang="en-US" sz="3600" b="0" dirty="0"/>
              <a:t>Franklin High School</a:t>
            </a:r>
          </a:p>
          <a:p>
            <a:pPr lvl="0"/>
            <a:r>
              <a:rPr lang="en-US" sz="3600" b="0" dirty="0"/>
              <a:t>20 students – rising 9</a:t>
            </a:r>
            <a:r>
              <a:rPr lang="en-US" sz="3600" b="0" baseline="30000" dirty="0"/>
              <a:t>th</a:t>
            </a:r>
            <a:r>
              <a:rPr lang="en-US" sz="3600" b="0" dirty="0"/>
              <a:t> graders</a:t>
            </a:r>
          </a:p>
          <a:p>
            <a:pPr lvl="0"/>
            <a:r>
              <a:rPr lang="en-US" sz="3600" b="0" dirty="0"/>
              <a:t>Monday – Thursday academic classes</a:t>
            </a:r>
          </a:p>
          <a:p>
            <a:pPr lvl="0"/>
            <a:r>
              <a:rPr lang="en-US" sz="3600" b="0" dirty="0"/>
              <a:t>Friday field trips</a:t>
            </a:r>
          </a:p>
          <a:p>
            <a:pPr lvl="0"/>
            <a:r>
              <a:rPr lang="en-US" sz="3600" b="0" dirty="0"/>
              <a:t>Supported by teachers and interns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ACE Academy Summer Program</a:t>
            </a:r>
          </a:p>
        </p:txBody>
      </p:sp>
    </p:spTree>
    <p:extLst>
      <p:ext uri="{BB962C8B-B14F-4D97-AF65-F5344CB8AC3E}">
        <p14:creationId xmlns:p14="http://schemas.microsoft.com/office/powerpoint/2010/main" val="28482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4" y="1502657"/>
            <a:ext cx="10724825" cy="4937900"/>
          </a:xfrm>
        </p:spPr>
        <p:txBody>
          <a:bodyPr/>
          <a:lstStyle/>
          <a:p>
            <a:pPr lvl="0"/>
            <a:r>
              <a:rPr lang="en-US" sz="3200" b="0" dirty="0"/>
              <a:t>Four 45 – 90 minute in-person presentations</a:t>
            </a:r>
          </a:p>
          <a:p>
            <a:pPr lvl="0"/>
            <a:endParaRPr lang="en-US" sz="3200" b="0" dirty="0"/>
          </a:p>
          <a:p>
            <a:pPr lvl="0"/>
            <a:r>
              <a:rPr lang="en-US" sz="3200" b="0" dirty="0"/>
              <a:t>Ideally Tu/Th mornings starting July 12, 9am - Noon </a:t>
            </a:r>
          </a:p>
          <a:p>
            <a:pPr lvl="0"/>
            <a:endParaRPr lang="en-US" sz="3200" b="0" dirty="0"/>
          </a:p>
          <a:p>
            <a:pPr lvl="0"/>
            <a:r>
              <a:rPr lang="en-US" sz="3200" b="0" dirty="0"/>
              <a:t>Topics chosen by ACE Academy:</a:t>
            </a:r>
          </a:p>
          <a:p>
            <a:pPr lvl="1"/>
            <a:r>
              <a:rPr lang="en-US" sz="2800" b="0" dirty="0"/>
              <a:t>Gun violence</a:t>
            </a:r>
          </a:p>
          <a:p>
            <a:pPr lvl="1"/>
            <a:r>
              <a:rPr lang="en-US" sz="2800" b="0" dirty="0"/>
              <a:t>Intimate partner (dating) violence</a:t>
            </a:r>
          </a:p>
          <a:p>
            <a:pPr lvl="1"/>
            <a:r>
              <a:rPr lang="en-US" sz="2800" b="0" dirty="0"/>
              <a:t>Suicide </a:t>
            </a:r>
          </a:p>
          <a:p>
            <a:pPr lvl="1"/>
            <a:r>
              <a:rPr lang="en-US" sz="2800" b="0" dirty="0"/>
              <a:t>Drowning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675" y="192606"/>
            <a:ext cx="10912884" cy="991998"/>
          </a:xfrm>
        </p:spPr>
        <p:txBody>
          <a:bodyPr/>
          <a:lstStyle/>
          <a:p>
            <a:r>
              <a:rPr lang="en-US" sz="4000" b="0" dirty="0"/>
              <a:t>HIPRC Presentations Overview</a:t>
            </a:r>
          </a:p>
        </p:txBody>
      </p:sp>
    </p:spTree>
    <p:extLst>
      <p:ext uri="{BB962C8B-B14F-4D97-AF65-F5344CB8AC3E}">
        <p14:creationId xmlns:p14="http://schemas.microsoft.com/office/powerpoint/2010/main" val="286227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689423"/>
            <a:ext cx="9932844" cy="4629115"/>
          </a:xfrm>
        </p:spPr>
        <p:txBody>
          <a:bodyPr/>
          <a:lstStyle/>
          <a:p>
            <a:pPr lvl="0"/>
            <a:r>
              <a:rPr lang="en-US" sz="3600" b="0" dirty="0"/>
              <a:t>Helmet and life jacket giveaway with ACE Academy families</a:t>
            </a:r>
          </a:p>
          <a:p>
            <a:pPr marL="0" lvl="0" indent="0">
              <a:buNone/>
            </a:pPr>
            <a:endParaRPr lang="en-US" sz="3600" b="0" dirty="0"/>
          </a:p>
          <a:p>
            <a:pPr lvl="0"/>
            <a:r>
              <a:rPr lang="en-US" sz="3600" b="0" dirty="0"/>
              <a:t>Collaboration with Seattle </a:t>
            </a:r>
            <a:r>
              <a:rPr lang="en-US" sz="3600" b="0" dirty="0" err="1"/>
              <a:t>Childrens</a:t>
            </a:r>
            <a:endParaRPr lang="en-US" sz="3600" b="0" dirty="0"/>
          </a:p>
          <a:p>
            <a:pPr marL="0" lvl="0" indent="0">
              <a:buNone/>
            </a:pPr>
            <a:endParaRPr lang="en-US" sz="3600" b="0" dirty="0"/>
          </a:p>
          <a:p>
            <a:pPr lvl="0"/>
            <a:r>
              <a:rPr lang="en-US" sz="3600" b="0" dirty="0"/>
              <a:t>July 29 6:00 - 8:00 pm, South Shore K-8 School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End of Program Celebration</a:t>
            </a:r>
          </a:p>
        </p:txBody>
      </p:sp>
    </p:spTree>
    <p:extLst>
      <p:ext uri="{BB962C8B-B14F-4D97-AF65-F5344CB8AC3E}">
        <p14:creationId xmlns:p14="http://schemas.microsoft.com/office/powerpoint/2010/main" val="14224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5675" y="1638714"/>
            <a:ext cx="9932844" cy="4629115"/>
          </a:xfrm>
        </p:spPr>
        <p:txBody>
          <a:bodyPr/>
          <a:lstStyle/>
          <a:p>
            <a:pPr lvl="0"/>
            <a:r>
              <a:rPr lang="en-US" sz="3600" b="0" dirty="0"/>
              <a:t>Presenter and HIPRC content experts develop presentation</a:t>
            </a:r>
          </a:p>
          <a:p>
            <a:r>
              <a:rPr lang="en-US" sz="3600" b="0" dirty="0"/>
              <a:t>Presentation assistance and connections from Laura-Mae and Christine </a:t>
            </a:r>
          </a:p>
          <a:p>
            <a:pPr lvl="0"/>
            <a:r>
              <a:rPr lang="en-US" sz="3600" b="0" dirty="0"/>
              <a:t>Only presenter attends ACE Academy session</a:t>
            </a:r>
          </a:p>
          <a:p>
            <a:pPr lvl="0"/>
            <a:r>
              <a:rPr lang="en-US" sz="3600" b="0" dirty="0"/>
              <a:t>Interns from ACE to help facilitate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Presentation Overview</a:t>
            </a:r>
          </a:p>
        </p:txBody>
      </p:sp>
    </p:spTree>
    <p:extLst>
      <p:ext uri="{BB962C8B-B14F-4D97-AF65-F5344CB8AC3E}">
        <p14:creationId xmlns:p14="http://schemas.microsoft.com/office/powerpoint/2010/main" val="11507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EA8BD-0BCD-46B1-9022-FC14C9B4B3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5715" y="1857375"/>
            <a:ext cx="8184664" cy="4629115"/>
          </a:xfrm>
        </p:spPr>
        <p:txBody>
          <a:bodyPr/>
          <a:lstStyle/>
          <a:p>
            <a:pPr lvl="0"/>
            <a:r>
              <a:rPr lang="en-US" sz="4000" b="0" dirty="0"/>
              <a:t>Intimate Partner Violence</a:t>
            </a:r>
          </a:p>
          <a:p>
            <a:pPr lvl="1"/>
            <a:r>
              <a:rPr lang="en-US" sz="3600" b="0" dirty="0"/>
              <a:t> Presenter -- Dr. Max Hunter</a:t>
            </a:r>
          </a:p>
          <a:p>
            <a:pPr lvl="1"/>
            <a:r>
              <a:rPr lang="en-US" sz="3600" b="0" dirty="0"/>
              <a:t> HIPRC content experts – Drs. Avanti </a:t>
            </a:r>
            <a:r>
              <a:rPr lang="en-US" sz="3600" b="0" dirty="0" err="1"/>
              <a:t>Adhia</a:t>
            </a:r>
            <a:r>
              <a:rPr lang="en-US" sz="3600" b="0" dirty="0"/>
              <a:t> and Alice Ellison </a:t>
            </a:r>
          </a:p>
          <a:p>
            <a:pPr lvl="1"/>
            <a:endParaRPr lang="en-US" sz="36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EFBB7-F557-4945-9C7B-70DCEA0B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Presentation Pairs</a:t>
            </a:r>
          </a:p>
        </p:txBody>
      </p:sp>
    </p:spTree>
    <p:extLst>
      <p:ext uri="{BB962C8B-B14F-4D97-AF65-F5344CB8AC3E}">
        <p14:creationId xmlns:p14="http://schemas.microsoft.com/office/powerpoint/2010/main" val="20008412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1793</Words>
  <Application>Microsoft Macintosh PowerPoint</Application>
  <PresentationFormat>Widescreen</PresentationFormat>
  <Paragraphs>230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Courier New</vt:lpstr>
      <vt:lpstr>Encode Sans Normal Black</vt:lpstr>
      <vt:lpstr>Lucida Grande</vt:lpstr>
      <vt:lpstr>Open Sans</vt:lpstr>
      <vt:lpstr>Open Sans Light</vt:lpstr>
      <vt:lpstr>Palatino Linotype</vt:lpstr>
      <vt:lpstr>Uni Sans Regular</vt:lpstr>
      <vt:lpstr>1_Custom Design</vt:lpstr>
      <vt:lpstr>HIPRC &amp; ACE Academy Kickoff Meeting </vt:lpstr>
      <vt:lpstr>Agenda</vt:lpstr>
      <vt:lpstr>THANK YOU! </vt:lpstr>
      <vt:lpstr>Introductions</vt:lpstr>
      <vt:lpstr>ACE Academy Summer Program</vt:lpstr>
      <vt:lpstr>HIPRC Presentations Overview</vt:lpstr>
      <vt:lpstr>End of Program Celebration</vt:lpstr>
      <vt:lpstr>Presentation Overview</vt:lpstr>
      <vt:lpstr>Presentation Pairs</vt:lpstr>
      <vt:lpstr>Presentation Pairs</vt:lpstr>
      <vt:lpstr>Presentation Pairs</vt:lpstr>
      <vt:lpstr>Presentation Pairs</vt:lpstr>
      <vt:lpstr>Presentation Tips and Best Practices </vt:lpstr>
      <vt:lpstr>Presentation Tips and Best Practices </vt:lpstr>
      <vt:lpstr>Next Steps: What dates can you present?</vt:lpstr>
      <vt:lpstr>Next Steps</vt:lpstr>
      <vt:lpstr>Next Steps</vt:lpstr>
      <vt:lpstr>For Discussion</vt:lpstr>
      <vt:lpstr>Ideas for the Introductory Presentation – Need your feedback and other ideas</vt:lpstr>
      <vt:lpstr>For Discussion</vt:lpstr>
      <vt:lpstr>Questions? </vt:lpstr>
      <vt:lpstr>Share what you are thinking for your presentations with each 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cector</dc:creator>
  <cp:lastModifiedBy>Laura-Mae Baldwin</cp:lastModifiedBy>
  <cp:revision>8</cp:revision>
  <dcterms:created xsi:type="dcterms:W3CDTF">2022-06-10T18:13:10Z</dcterms:created>
  <dcterms:modified xsi:type="dcterms:W3CDTF">2022-06-14T19:22:53Z</dcterms:modified>
</cp:coreProperties>
</file>